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6"/>
  </p:notesMasterIdLst>
  <p:handoutMasterIdLst>
    <p:handoutMasterId r:id="rId37"/>
  </p:handoutMasterIdLst>
  <p:sldIdLst>
    <p:sldId id="350" r:id="rId5"/>
    <p:sldId id="374" r:id="rId6"/>
    <p:sldId id="366" r:id="rId7"/>
    <p:sldId id="369" r:id="rId8"/>
    <p:sldId id="368" r:id="rId9"/>
    <p:sldId id="370" r:id="rId10"/>
    <p:sldId id="371" r:id="rId11"/>
    <p:sldId id="372" r:id="rId12"/>
    <p:sldId id="393" r:id="rId13"/>
    <p:sldId id="394" r:id="rId14"/>
    <p:sldId id="395" r:id="rId15"/>
    <p:sldId id="396" r:id="rId16"/>
    <p:sldId id="397" r:id="rId17"/>
    <p:sldId id="375" r:id="rId18"/>
    <p:sldId id="376" r:id="rId19"/>
    <p:sldId id="377" r:id="rId20"/>
    <p:sldId id="378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91" r:id="rId30"/>
    <p:sldId id="398" r:id="rId31"/>
    <p:sldId id="399" r:id="rId32"/>
    <p:sldId id="389" r:id="rId33"/>
    <p:sldId id="390" r:id="rId34"/>
    <p:sldId id="392" r:id="rId3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713" autoAdjust="0"/>
  </p:normalViewPr>
  <p:slideViewPr>
    <p:cSldViewPr snapToGrid="0">
      <p:cViewPr varScale="1">
        <p:scale>
          <a:sx n="106" d="100"/>
          <a:sy n="106" d="100"/>
        </p:scale>
        <p:origin x="136" y="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0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1,'1427'0,"-1389"0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91,'143'3,"160"-7,-271 0,45-12,-49 8,1 3,31-4,-9 7,-23 2,0-2,0-1,40-10,-17 3,0 2,1 2,0 2,70 5,-83-1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4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1,'1250'0,"-1225"1,-1 2,0 1,0 1,27 9,-49-14,29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8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1,'761'0,"-734"1,0 2,1 1,34 10,-30-6,60 6,214-11,-169-5,-98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15/02/2024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SonarQube</a:t>
            </a:r>
            <a:r>
              <a:rPr lang="it-IT" dirty="0"/>
              <a:t>? </a:t>
            </a:r>
            <a:r>
              <a:rPr lang="it-IT" dirty="0" err="1"/>
              <a:t>Analyze</a:t>
            </a:r>
            <a:r>
              <a:rPr lang="it-IT" dirty="0"/>
              <a:t> the code </a:t>
            </a:r>
            <a:r>
              <a:rPr lang="it-IT" dirty="0" err="1"/>
              <a:t>quality</a:t>
            </a:r>
            <a:r>
              <a:rPr lang="it-IT" dirty="0"/>
              <a:t> of 30+languages. Fast </a:t>
            </a:r>
            <a:r>
              <a:rPr lang="it-IT" dirty="0" err="1"/>
              <a:t>analysis</a:t>
            </a:r>
            <a:r>
              <a:rPr lang="it-IT" dirty="0"/>
              <a:t>, easy to integrate with </a:t>
            </a:r>
            <a:r>
              <a:rPr lang="it-IT" dirty="0" err="1"/>
              <a:t>their</a:t>
            </a:r>
            <a:r>
              <a:rPr lang="it-IT" dirty="0"/>
              <a:t> api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277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07676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499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8697-1DAC-8A7D-F58F-E67793E6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4B59AD-8E9C-EC30-0E9A-BD810B40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501B95-5D04-C40B-7E33-AC736BB2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85010F-54AC-6959-690D-C8B60CCE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594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4A394-66A6-003A-2D75-E8DA77C0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A5A29C-D4C1-F542-9492-63CF93672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84300A-5D72-1C3D-4370-77D44FF5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897238-A1C3-8653-3E6B-DE58DF8C7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713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32C1-0306-5E40-D512-70D3CB2C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442342-FF17-5FB3-BB5B-65748CD92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3A8DB0-0C3D-1784-0A5C-3C45CAFD3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8BF1DA-DEC0-141C-05C1-1D219FE2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15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5ABE-57F7-3192-38E6-C78E15A0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9329A-0583-112F-1C2A-C74C5D04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3BA9487-57D3-0559-D024-4C2380D1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3968D7-F0A8-3872-8BAA-79379808F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924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15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15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15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15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15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1DCB-8365-24AB-2640-BE3CEA33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BB9ED6-1758-C2CA-9FCD-F373BD5F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AF0227CB-317A-EEC9-8A8E-4D164646E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9B56A0-511B-DF2C-8EB7-57258CD7BE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54D125-7F95-D9CD-A2A2-494372430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0A98B-E9E2-362A-90EB-C51C0D6A2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003298-6581-077D-527F-DD73741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503320"/>
            <a:ext cx="3048000" cy="447675"/>
          </a:xfrm>
          <a:prstGeom prst="rect">
            <a:avLst/>
          </a:prstGeom>
        </p:spPr>
      </p:pic>
      <p:pic>
        <p:nvPicPr>
          <p:cNvPr id="11" name="Immagine 10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248ACA3-38DD-6EC8-6ADD-430882FA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033712"/>
            <a:ext cx="3171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64128-5276-275B-8906-5CB3A19D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BB839-2D29-D0C8-B2B8-BB137E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C8DFA144-B248-AE72-BEEF-7938B44E517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8B9417-5B51-6056-7BB5-9841E11928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52B955-FF57-1F28-1E3E-3368C8539A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727760-6030-DB79-853B-D8D1BFF5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A175B1C-C658-EC86-7D6F-EBE58138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214687"/>
            <a:ext cx="5372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E6A1-FD4D-8A1A-8B62-08E09B2F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FDA4E-2961-7EDA-3564-19B09C7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EFD7A7EC-E0A8-2705-34EB-23F65AF16C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13B416-4CF6-E7E7-FF55-7D7302BC1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42EDE4-F21C-3F32-701E-8B360F6E3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423906-6922-CCD3-5ABF-8BA4BDE6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0" name="Immagine 9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D463713E-5239-17C6-DF9D-7C47964F7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3828047"/>
            <a:ext cx="51720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B385-887C-9261-2B4D-5B29AE5E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BF6E2-1E30-9D11-D606-13814FBB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F86CB116-3714-F761-A721-F119E006F73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/>
              <a:t>Uniqueness</a:t>
            </a:r>
            <a:r>
              <a:rPr lang="it-IT" dirty="0"/>
              <a:t> of User, Tournament and Battle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AEB8A-391A-842A-734E-6B6DC19A1B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108B1B-529F-7DEB-F2DD-0D0BCDA7F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9E16AD-154A-2679-5CFE-FA6AF57F6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79921F3-A790-CE6D-A0E8-1736F7C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27" y="4286250"/>
            <a:ext cx="3995621" cy="1200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14:cNvPr>
              <p14:cNvContentPartPr/>
              <p14:nvPr/>
            </p14:nvContentPartPr>
            <p14:xfrm>
              <a:off x="8550006" y="4507364"/>
              <a:ext cx="5277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366" y="4399724"/>
                <a:ext cx="63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14:cNvPr>
              <p14:cNvContentPartPr/>
              <p14:nvPr/>
            </p14:nvContentPartPr>
            <p14:xfrm>
              <a:off x="8790846" y="4731284"/>
              <a:ext cx="447120" cy="342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846" y="4623284"/>
                <a:ext cx="554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14:cNvPr>
              <p14:cNvContentPartPr/>
              <p14:nvPr/>
            </p14:nvContentPartPr>
            <p14:xfrm>
              <a:off x="8485926" y="5020364"/>
              <a:ext cx="515160" cy="13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1926" y="4912724"/>
                <a:ext cx="622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14:cNvPr>
              <p14:cNvContentPartPr/>
              <p14:nvPr/>
            </p14:nvContentPartPr>
            <p14:xfrm>
              <a:off x="9015126" y="5293244"/>
              <a:ext cx="543960" cy="172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126" y="5185604"/>
                <a:ext cx="6516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5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  <p:pic>
        <p:nvPicPr>
          <p:cNvPr id="8" name="Immagine 7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92091A39-6669-72B1-59F5-E016A5B18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3068">
            <a:off x="3575028" y="3814475"/>
            <a:ext cx="1138360" cy="23723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359D868-DED9-68D8-EA31-7A629CD90B99}"/>
              </a:ext>
            </a:extLst>
          </p:cNvPr>
          <p:cNvSpPr txBox="1"/>
          <p:nvPr/>
        </p:nvSpPr>
        <p:spPr>
          <a:xfrm>
            <a:off x="1937819" y="375357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SonarQube</a:t>
            </a:r>
            <a:r>
              <a:rPr lang="it-IT" sz="700" dirty="0">
                <a:solidFill>
                  <a:schemeClr val="bg1"/>
                </a:solidFill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93-06C0-24CB-DA31-88B4F27A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548C3B4-7E0B-5ECA-5BDB-3391C60C1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F39CE4A-6606-AA21-4C23-531B0668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6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B67C-E167-FFFC-B108-AF6498B9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FAA2A0-18E8-CE73-709B-F9BB2FA9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299C4C-AB90-59DC-DFF5-65CE5B98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3D4013-2130-D794-5CA4-EDF1BC93B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173A52-702F-1271-F0EA-48FF64208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036D17E-4FA1-CF98-9206-69706F03B515}"/>
              </a:ext>
            </a:extLst>
          </p:cNvPr>
          <p:cNvSpPr txBox="1">
            <a:spLocks/>
          </p:cNvSpPr>
          <p:nvPr/>
        </p:nvSpPr>
        <p:spPr>
          <a:xfrm>
            <a:off x="964023" y="2157953"/>
            <a:ext cx="54570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Front – end                   Back – end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B623EFB3-3E7E-25EF-4FCE-EBE1B04D6320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07A380-5D6C-01CF-DDE6-88649E1B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8" y="4267977"/>
            <a:ext cx="1013859" cy="10138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857E09-DD20-784C-9C55-69C05EA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5383008"/>
            <a:ext cx="699837" cy="997426"/>
          </a:xfrm>
          <a:prstGeom prst="rect">
            <a:avLst/>
          </a:prstGeom>
        </p:spPr>
      </p:pic>
      <p:sp>
        <p:nvSpPr>
          <p:cNvPr id="13" name="Sottotitolo 10">
            <a:extLst>
              <a:ext uri="{FF2B5EF4-FFF2-40B4-BE49-F238E27FC236}">
                <a16:creationId xmlns:a16="http://schemas.microsoft.com/office/drawing/2014/main" id="{54937BBC-58BE-5ED1-155A-B5CBEA8F8959}"/>
              </a:ext>
            </a:extLst>
          </p:cNvPr>
          <p:cNvSpPr txBox="1">
            <a:spLocks/>
          </p:cNvSpPr>
          <p:nvPr/>
        </p:nvSpPr>
        <p:spPr>
          <a:xfrm>
            <a:off x="971550" y="3178957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E664B9E1-4248-525B-472C-E4EB1D972695}"/>
              </a:ext>
            </a:extLst>
          </p:cNvPr>
          <p:cNvSpPr txBox="1">
            <a:spLocks/>
          </p:cNvSpPr>
          <p:nvPr/>
        </p:nvSpPr>
        <p:spPr>
          <a:xfrm>
            <a:off x="964022" y="3649288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JavaScript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1C5940A2-4DBA-1DBE-270F-918EFAD52D73}"/>
              </a:ext>
            </a:extLst>
          </p:cNvPr>
          <p:cNvSpPr txBox="1">
            <a:spLocks/>
          </p:cNvSpPr>
          <p:nvPr/>
        </p:nvSpPr>
        <p:spPr>
          <a:xfrm>
            <a:off x="4305300" y="3208713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MySQL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BF68DD8-6DA7-ECD0-8323-8C8DE4F0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90" y="5284376"/>
            <a:ext cx="1435675" cy="14356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BEF295-B422-03EF-A7D0-3348BD06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102" y="4852366"/>
            <a:ext cx="1061283" cy="106128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C1F56EA6-E7EA-5729-D819-FCBC4D0160EF}"/>
              </a:ext>
            </a:extLst>
          </p:cNvPr>
          <p:cNvGrpSpPr/>
          <p:nvPr/>
        </p:nvGrpSpPr>
        <p:grpSpPr>
          <a:xfrm>
            <a:off x="7969334" y="4296780"/>
            <a:ext cx="1549790" cy="1111172"/>
            <a:chOff x="8209280" y="4017262"/>
            <a:chExt cx="1549790" cy="111117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833D036-CCAF-322C-DAC6-06F74443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089"/>
            <a:stretch/>
          </p:blipFill>
          <p:spPr>
            <a:xfrm>
              <a:off x="8672278" y="4017262"/>
              <a:ext cx="623793" cy="555586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2B6F01DF-9189-167C-4958-1D7454D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171"/>
            <a:stretch/>
          </p:blipFill>
          <p:spPr>
            <a:xfrm>
              <a:off x="8209280" y="4572848"/>
              <a:ext cx="1549790" cy="555586"/>
            </a:xfrm>
            <a:prstGeom prst="rect">
              <a:avLst/>
            </a:prstGeom>
          </p:spPr>
        </p:pic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A1D55-244A-86E2-4B6B-93A4954A583B}"/>
              </a:ext>
            </a:extLst>
          </p:cNvPr>
          <p:cNvSpPr/>
          <p:nvPr/>
        </p:nvSpPr>
        <p:spPr>
          <a:xfrm>
            <a:off x="4131871" y="3940310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10">
            <a:extLst>
              <a:ext uri="{FF2B5EF4-FFF2-40B4-BE49-F238E27FC236}">
                <a16:creationId xmlns:a16="http://schemas.microsoft.com/office/drawing/2014/main" id="{A12F7C89-1A4A-4A6C-FE1D-CB2D3CD9EDCF}"/>
              </a:ext>
            </a:extLst>
          </p:cNvPr>
          <p:cNvSpPr txBox="1">
            <a:spLocks/>
          </p:cNvSpPr>
          <p:nvPr/>
        </p:nvSpPr>
        <p:spPr>
          <a:xfrm>
            <a:off x="971550" y="2708626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HTML</a:t>
            </a:r>
          </a:p>
        </p:txBody>
      </p:sp>
      <p:sp>
        <p:nvSpPr>
          <p:cNvPr id="23" name="Sottotitolo 10">
            <a:extLst>
              <a:ext uri="{FF2B5EF4-FFF2-40B4-BE49-F238E27FC236}">
                <a16:creationId xmlns:a16="http://schemas.microsoft.com/office/drawing/2014/main" id="{C7B54630-D056-1DD6-1E6E-E262EC0601E1}"/>
              </a:ext>
            </a:extLst>
          </p:cNvPr>
          <p:cNvSpPr txBox="1">
            <a:spLocks/>
          </p:cNvSpPr>
          <p:nvPr/>
        </p:nvSpPr>
        <p:spPr>
          <a:xfrm>
            <a:off x="4305300" y="2711552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 Spring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450FDB-E6A2-7791-EB5F-338410C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40" y="4837211"/>
            <a:ext cx="1886725" cy="1061283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CA5045E1-8A99-00B9-5BB4-CC05B8ABA594}"/>
              </a:ext>
            </a:extLst>
          </p:cNvPr>
          <p:cNvSpPr/>
          <p:nvPr/>
        </p:nvSpPr>
        <p:spPr>
          <a:xfrm>
            <a:off x="7754864" y="4026326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44C6636-3630-5E0F-80F0-344DC585E355}"/>
              </a:ext>
            </a:extLst>
          </p:cNvPr>
          <p:cNvSpPr/>
          <p:nvPr/>
        </p:nvSpPr>
        <p:spPr>
          <a:xfrm>
            <a:off x="10675320" y="4539727"/>
            <a:ext cx="1516680" cy="1686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8E29A4-7258-38DD-E9C8-65F7625A414D}"/>
              </a:ext>
            </a:extLst>
          </p:cNvPr>
          <p:cNvCxnSpPr/>
          <p:nvPr/>
        </p:nvCxnSpPr>
        <p:spPr>
          <a:xfrm>
            <a:off x="6634480" y="5367851"/>
            <a:ext cx="9347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3F22923-0AAE-7D3A-2063-4F9649F71128}"/>
              </a:ext>
            </a:extLst>
          </p:cNvPr>
          <p:cNvCxnSpPr>
            <a:cxnSpLocks/>
          </p:cNvCxnSpPr>
          <p:nvPr/>
        </p:nvCxnSpPr>
        <p:spPr>
          <a:xfrm>
            <a:off x="9845040" y="5350363"/>
            <a:ext cx="6502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6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 animBg="1"/>
      <p:bldP spid="22" grpId="0"/>
      <p:bldP spid="23" grpId="0"/>
      <p:bldP spid="25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C5CF-A78C-11D2-FFEB-4DFCC80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5C9A775-5DE2-E9E5-5C34-525466F3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4D9DB-2AC6-355E-BD65-C66B22E73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F3A78-AB69-A7CA-A145-02B2AE7300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84E3F-25B5-14B5-DB50-EFC9087C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27DF32A-1895-0FAC-EEB4-6796FED7B47E}"/>
              </a:ext>
            </a:extLst>
          </p:cNvPr>
          <p:cNvSpPr txBox="1">
            <a:spLocks/>
          </p:cNvSpPr>
          <p:nvPr/>
        </p:nvSpPr>
        <p:spPr>
          <a:xfrm>
            <a:off x="840151" y="1700178"/>
            <a:ext cx="6930297" cy="87030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Mainly</a:t>
            </a:r>
            <a:r>
              <a:rPr lang="it-IT" dirty="0"/>
              <a:t> POST and GET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or </a:t>
            </a:r>
            <a:r>
              <a:rPr lang="it-IT" dirty="0" err="1"/>
              <a:t>retreive</a:t>
            </a:r>
            <a:r>
              <a:rPr lang="it-IT" dirty="0"/>
              <a:t> data from the DB</a:t>
            </a: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7186FAAF-B41B-4334-B542-EC40BAE9DA59}"/>
              </a:ext>
            </a:extLst>
          </p:cNvPr>
          <p:cNvSpPr txBox="1">
            <a:spLocks/>
          </p:cNvSpPr>
          <p:nvPr/>
        </p:nvSpPr>
        <p:spPr>
          <a:xfrm>
            <a:off x="840151" y="2651761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GitHub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ottotitolo 10">
            <a:extLst>
              <a:ext uri="{FF2B5EF4-FFF2-40B4-BE49-F238E27FC236}">
                <a16:creationId xmlns:a16="http://schemas.microsoft.com/office/drawing/2014/main" id="{B53F23A5-075D-3597-A474-7B3C4D2FF953}"/>
              </a:ext>
            </a:extLst>
          </p:cNvPr>
          <p:cNvSpPr txBox="1">
            <a:spLocks/>
          </p:cNvSpPr>
          <p:nvPr/>
        </p:nvSpPr>
        <p:spPr>
          <a:xfrm>
            <a:off x="840151" y="3114735"/>
            <a:ext cx="6930297" cy="12674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Generate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Upload File </a:t>
            </a:r>
            <a:r>
              <a:rPr lang="it-IT" dirty="0" err="1"/>
              <a:t>into</a:t>
            </a:r>
            <a:r>
              <a:rPr lang="it-IT" dirty="0"/>
              <a:t>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Pull Repository </a:t>
            </a:r>
            <a:r>
              <a:rPr lang="it-IT" dirty="0" err="1"/>
              <a:t>into</a:t>
            </a:r>
            <a:r>
              <a:rPr lang="it-IT" dirty="0"/>
              <a:t> Zip</a:t>
            </a:r>
          </a:p>
          <a:p>
            <a:endParaRPr lang="it-IT" dirty="0"/>
          </a:p>
        </p:txBody>
      </p:sp>
      <p:sp>
        <p:nvSpPr>
          <p:cNvPr id="10" name="Sottotitolo 10">
            <a:extLst>
              <a:ext uri="{FF2B5EF4-FFF2-40B4-BE49-F238E27FC236}">
                <a16:creationId xmlns:a16="http://schemas.microsoft.com/office/drawing/2014/main" id="{CBA7DD85-4EFC-B3DC-F6BE-5CC8AB272A4E}"/>
              </a:ext>
            </a:extLst>
          </p:cNvPr>
          <p:cNvSpPr txBox="1">
            <a:spLocks/>
          </p:cNvSpPr>
          <p:nvPr/>
        </p:nvSpPr>
        <p:spPr>
          <a:xfrm>
            <a:off x="840151" y="3190818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Gmail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040922-2A0E-AA01-3536-1DBDA23D6102}"/>
              </a:ext>
            </a:extLst>
          </p:cNvPr>
          <p:cNvSpPr txBox="1">
            <a:spLocks/>
          </p:cNvSpPr>
          <p:nvPr/>
        </p:nvSpPr>
        <p:spPr>
          <a:xfrm>
            <a:off x="840151" y="3648594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Email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07CBED3-88DB-C47A-C8BF-F31DA3310C0D}"/>
              </a:ext>
            </a:extLst>
          </p:cNvPr>
          <p:cNvSpPr txBox="1">
            <a:spLocks/>
          </p:cNvSpPr>
          <p:nvPr/>
        </p:nvSpPr>
        <p:spPr>
          <a:xfrm>
            <a:off x="840150" y="3724677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SonarQube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8A766D8-DC27-FE5B-33A0-9E8BA1182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3" t="50000" r="4917" b="16980"/>
          <a:stretch/>
        </p:blipFill>
        <p:spPr>
          <a:xfrm>
            <a:off x="7305040" y="1509914"/>
            <a:ext cx="4236720" cy="213868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9EB5EE5-2A44-8A2A-1665-4A78DD1D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7" t="42236" r="3000" b="19176"/>
          <a:stretch/>
        </p:blipFill>
        <p:spPr>
          <a:xfrm>
            <a:off x="7020560" y="3858846"/>
            <a:ext cx="4521200" cy="24993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1B54E2B-7D50-A9FF-9AAC-73A08104A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17" t="43363" r="13166" b="28588"/>
          <a:stretch/>
        </p:blipFill>
        <p:spPr>
          <a:xfrm>
            <a:off x="3547017" y="4515418"/>
            <a:ext cx="3281680" cy="181668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A780F5F-0410-7547-DA9C-E3F1C76629FB}"/>
              </a:ext>
            </a:extLst>
          </p:cNvPr>
          <p:cNvCxnSpPr/>
          <p:nvPr/>
        </p:nvCxnSpPr>
        <p:spPr>
          <a:xfrm flipV="1">
            <a:off x="4399280" y="2580640"/>
            <a:ext cx="2733040" cy="79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ED66ECD-F65E-327D-08A1-6463CC49C074}"/>
              </a:ext>
            </a:extLst>
          </p:cNvPr>
          <p:cNvCxnSpPr>
            <a:cxnSpLocks/>
          </p:cNvCxnSpPr>
          <p:nvPr/>
        </p:nvCxnSpPr>
        <p:spPr>
          <a:xfrm>
            <a:off x="5283200" y="3748464"/>
            <a:ext cx="1656080" cy="30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6714CE8-15DF-3C82-501D-3DD9086C4D69}"/>
              </a:ext>
            </a:extLst>
          </p:cNvPr>
          <p:cNvCxnSpPr/>
          <p:nvPr/>
        </p:nvCxnSpPr>
        <p:spPr>
          <a:xfrm>
            <a:off x="2164080" y="4298341"/>
            <a:ext cx="1265555" cy="810185"/>
          </a:xfrm>
          <a:prstGeom prst="bentConnector3">
            <a:avLst>
              <a:gd name="adj1" fmla="val -5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54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9" grpId="1"/>
      <p:bldP spid="10" grpId="0"/>
      <p:bldP spid="11" grpId="0"/>
      <p:bldP spid="11" grpId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2EBDDC1B-954A-B35E-9B80-98C8A3F297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58C43A-C4A5-D5AE-8D58-63189FCE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46339A-9411-B202-CDAC-AA3A63B92B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87CA9E-6821-FBE5-19CD-22C85FE77E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17B9BC-74CE-356D-61B4-0DE18233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6" name="Immagine 1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30E627F-CC6A-0D93-0F0C-53D2B458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10" y="1908066"/>
            <a:ext cx="7804739" cy="41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178-FD87-30BD-A60C-D72EAD37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60DD96AD-4F8D-C36E-FDEF-DDF4D0EC501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finished</a:t>
            </a:r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157607A-174C-BDA6-4C8D-44107897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6CD43-835E-DA6A-1104-4AD1CC043E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8E9753-5902-F1F1-2357-6B1A84340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91566-5F89-B501-0F1D-53BD66D4F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DD2B3A2-D8E8-C4F6-7993-3338F239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3302039"/>
            <a:ext cx="11239500" cy="1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2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F72-4598-A2F8-29E8-3EDFC7D9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26459E-1923-5CC5-DCAF-27A7AD7E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1E619-8174-EDFA-9D20-11464393C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24D001-1D95-3507-1836-84DB84A74F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0688-26AA-267A-7203-31B01A15C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6256D8-7D56-691D-B026-EA99B3C0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t="9210" r="71539" b="30745"/>
          <a:stretch/>
        </p:blipFill>
        <p:spPr>
          <a:xfrm>
            <a:off x="971550" y="1783659"/>
            <a:ext cx="3064917" cy="3889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EA7B91D-25DA-1146-A8C8-7354B605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4" t="42271" r="74861" b="24490"/>
          <a:stretch/>
        </p:blipFill>
        <p:spPr>
          <a:xfrm>
            <a:off x="4385898" y="2651761"/>
            <a:ext cx="2362200" cy="2152891"/>
          </a:xfrm>
          <a:prstGeom prst="rect">
            <a:avLst/>
          </a:prstGeom>
        </p:spPr>
      </p:pic>
      <p:sp>
        <p:nvSpPr>
          <p:cNvPr id="28" name="Fumetto: rettangolo 27">
            <a:extLst>
              <a:ext uri="{FF2B5EF4-FFF2-40B4-BE49-F238E27FC236}">
                <a16:creationId xmlns:a16="http://schemas.microsoft.com/office/drawing/2014/main" id="{42903279-7875-2EA4-ECBB-02325FA63CC3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64428"/>
              <a:gd name="adj2" fmla="val -29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291CDE0-01C0-B928-2CF5-65EFD0A45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2" t="39955" r="75620" b="33604"/>
          <a:stretch/>
        </p:blipFill>
        <p:spPr>
          <a:xfrm>
            <a:off x="3711922" y="2304543"/>
            <a:ext cx="3429659" cy="3709119"/>
          </a:xfrm>
          <a:prstGeom prst="rect">
            <a:avLst/>
          </a:prstGeom>
        </p:spPr>
      </p:pic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5B712006-32FC-818A-82E5-BA50C633E63B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70344"/>
              <a:gd name="adj2" fmla="val -249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14AC472-135B-EDCB-37A1-3A08191AC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7" t="41735" r="78686" b="33425"/>
          <a:stretch/>
        </p:blipFill>
        <p:spPr>
          <a:xfrm>
            <a:off x="3965209" y="2162759"/>
            <a:ext cx="2923084" cy="3925296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2DF5D60-AB27-6005-4E7F-C9AA0DF3FD45}"/>
              </a:ext>
            </a:extLst>
          </p:cNvPr>
          <p:cNvGrpSpPr/>
          <p:nvPr/>
        </p:nvGrpSpPr>
        <p:grpSpPr>
          <a:xfrm>
            <a:off x="2651124" y="2013476"/>
            <a:ext cx="4779398" cy="4223862"/>
            <a:chOff x="5600064" y="2358035"/>
            <a:chExt cx="4779398" cy="4223862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635B536-6AAB-E338-D9DA-9D0EF4EA0014}"/>
                </a:ext>
              </a:extLst>
            </p:cNvPr>
            <p:cNvGrpSpPr/>
            <p:nvPr/>
          </p:nvGrpSpPr>
          <p:grpSpPr>
            <a:xfrm>
              <a:off x="6270874" y="2358035"/>
              <a:ext cx="4108588" cy="4223862"/>
              <a:chOff x="3321934" y="2010090"/>
              <a:chExt cx="4108588" cy="4223862"/>
            </a:xfrm>
          </p:grpSpPr>
          <p:sp>
            <p:nvSpPr>
              <p:cNvPr id="36" name="Fumetto: rettangolo 35">
                <a:extLst>
                  <a:ext uri="{FF2B5EF4-FFF2-40B4-BE49-F238E27FC236}">
                    <a16:creationId xmlns:a16="http://schemas.microsoft.com/office/drawing/2014/main" id="{4C60033B-830E-489E-83EA-208D243D0A5A}"/>
                  </a:ext>
                </a:extLst>
              </p:cNvPr>
              <p:cNvSpPr/>
              <p:nvPr/>
            </p:nvSpPr>
            <p:spPr>
              <a:xfrm>
                <a:off x="3321934" y="2016862"/>
                <a:ext cx="4108588" cy="4217090"/>
              </a:xfrm>
              <a:prstGeom prst="wedgeRectCallout">
                <a:avLst>
                  <a:gd name="adj1" fmla="val -67377"/>
                  <a:gd name="adj2" fmla="val -113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umetto: rettangolo 37">
                <a:extLst>
                  <a:ext uri="{FF2B5EF4-FFF2-40B4-BE49-F238E27FC236}">
                    <a16:creationId xmlns:a16="http://schemas.microsoft.com/office/drawing/2014/main" id="{DDCB446E-D3CC-681F-F43F-75E517727681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304"/>
                  <a:gd name="adj2" fmla="val -685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umetto: rettangolo 38">
                <a:extLst>
                  <a:ext uri="{FF2B5EF4-FFF2-40B4-BE49-F238E27FC236}">
                    <a16:creationId xmlns:a16="http://schemas.microsoft.com/office/drawing/2014/main" id="{6E08E503-ECEC-C809-DC50-1C37D7E9B436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489"/>
                  <a:gd name="adj2" fmla="val 724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161B473A-2107-4D04-EA57-459B2A5BB595}"/>
                </a:ext>
              </a:extLst>
            </p:cNvPr>
            <p:cNvSpPr/>
            <p:nvPr/>
          </p:nvSpPr>
          <p:spPr>
            <a:xfrm rot="16200000">
              <a:off x="5478720" y="3169344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rettangolo 41">
              <a:extLst>
                <a:ext uri="{FF2B5EF4-FFF2-40B4-BE49-F238E27FC236}">
                  <a16:creationId xmlns:a16="http://schemas.microsoft.com/office/drawing/2014/main" id="{369F5FEA-CBE4-24EA-E86B-91E8B74F07E8}"/>
                </a:ext>
              </a:extLst>
            </p:cNvPr>
            <p:cNvSpPr/>
            <p:nvPr/>
          </p:nvSpPr>
          <p:spPr>
            <a:xfrm rot="16200000">
              <a:off x="5749835" y="3286426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F127B5B4-B5C4-C5B2-8E11-98BC02242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47811" r="80479" b="40037"/>
          <a:stretch/>
        </p:blipFill>
        <p:spPr>
          <a:xfrm>
            <a:off x="4096957" y="2547783"/>
            <a:ext cx="2593054" cy="1611319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0DD04E4-41D8-5867-6F97-95E8151497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65860" r="78255" b="27350"/>
          <a:stretch/>
        </p:blipFill>
        <p:spPr>
          <a:xfrm>
            <a:off x="4100055" y="4679113"/>
            <a:ext cx="2589956" cy="740802"/>
          </a:xfrm>
          <a:prstGeom prst="rect">
            <a:avLst/>
          </a:prstGeom>
        </p:spPr>
      </p:pic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0AE31E23-9FA3-F7DF-D7D4-16737CBEADC7}"/>
              </a:ext>
            </a:extLst>
          </p:cNvPr>
          <p:cNvSpPr/>
          <p:nvPr/>
        </p:nvSpPr>
        <p:spPr>
          <a:xfrm>
            <a:off x="3321934" y="2016862"/>
            <a:ext cx="4108588" cy="4217090"/>
          </a:xfrm>
          <a:prstGeom prst="wedgeRectCallout">
            <a:avLst>
              <a:gd name="adj1" fmla="val -67747"/>
              <a:gd name="adj2" fmla="val 23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D29CCDED-2D07-044E-2C1F-70C7A31CE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2" t="48196" r="75458" b="42087"/>
          <a:stretch/>
        </p:blipFill>
        <p:spPr>
          <a:xfrm>
            <a:off x="3742790" y="3534861"/>
            <a:ext cx="3286581" cy="1101010"/>
          </a:xfrm>
          <a:prstGeom prst="rect">
            <a:avLst/>
          </a:prstGeom>
        </p:spPr>
      </p:pic>
      <p:sp>
        <p:nvSpPr>
          <p:cNvPr id="53" name="Fumetto: rettangolo 52">
            <a:extLst>
              <a:ext uri="{FF2B5EF4-FFF2-40B4-BE49-F238E27FC236}">
                <a16:creationId xmlns:a16="http://schemas.microsoft.com/office/drawing/2014/main" id="{9E1657F3-C16D-A070-B8BD-713113720FE5}"/>
              </a:ext>
            </a:extLst>
          </p:cNvPr>
          <p:cNvSpPr/>
          <p:nvPr/>
        </p:nvSpPr>
        <p:spPr>
          <a:xfrm>
            <a:off x="6588622" y="2238955"/>
            <a:ext cx="4108588" cy="4217090"/>
          </a:xfrm>
          <a:prstGeom prst="wedgeRectCallout">
            <a:avLst>
              <a:gd name="adj1" fmla="val -79512"/>
              <a:gd name="adj2" fmla="val -14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4951A38B-14B4-9A9A-DB4D-21024787A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3" t="44745" r="80479" b="36588"/>
          <a:stretch/>
        </p:blipFill>
        <p:spPr>
          <a:xfrm>
            <a:off x="7273890" y="3077243"/>
            <a:ext cx="2738052" cy="25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7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48" grpId="0" animBg="1"/>
      <p:bldP spid="48" grpId="1" animBg="1"/>
      <p:bldP spid="53" grpId="0" animBg="1"/>
      <p:bldP spid="5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D4D0-E467-10B6-50B4-D21AA873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C48A2D-F5EA-2269-A9B7-8625F13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with DD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F6010B-CE79-91C8-DB7C-D5712B94B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554933-E136-45A0-25A9-EE81F9B726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4657-E1B6-C110-7303-C2F12502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FAE51FE-9EF2-07A9-BCB8-EEC56087176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5B62D5A-AE85-E42D-265B-F07738E63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27479"/>
              </p:ext>
            </p:extLst>
          </p:nvPr>
        </p:nvGraphicFramePr>
        <p:xfrm>
          <a:off x="1233170" y="1945640"/>
          <a:ext cx="8972457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1418">
                  <a:extLst>
                    <a:ext uri="{9D8B030D-6E8A-4147-A177-3AD203B41FA5}">
                      <a16:colId xmlns:a16="http://schemas.microsoft.com/office/drawing/2014/main" val="3429343288"/>
                    </a:ext>
                  </a:extLst>
                </a:gridCol>
                <a:gridCol w="5781039">
                  <a:extLst>
                    <a:ext uri="{9D8B030D-6E8A-4147-A177-3AD203B41FA5}">
                      <a16:colId xmlns:a16="http://schemas.microsoft.com/office/drawing/2014/main" val="408180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 </a:t>
                      </a:r>
                      <a:r>
                        <a:rPr lang="it-IT" dirty="0" err="1"/>
                        <a:t>Diagram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Modules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Classes and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Inspector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StudentController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0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Query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Package: </a:t>
                      </a:r>
                      <a:r>
                        <a:rPr lang="it-IT" dirty="0" err="1"/>
                        <a:t>Entities</a:t>
                      </a:r>
                      <a:r>
                        <a:rPr lang="it-IT" dirty="0"/>
                        <a:t>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Badges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Battles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BattleController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TeamController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Tournament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TournamentController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Auth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AuthController</a:t>
                      </a:r>
                      <a:r>
                        <a:rPr lang="it-IT" dirty="0"/>
                        <a:t>, check for session in </a:t>
                      </a:r>
                      <a:r>
                        <a:rPr lang="it-IT" dirty="0" err="1"/>
                        <a:t>every</a:t>
                      </a:r>
                      <a:r>
                        <a:rPr lang="it-IT" dirty="0"/>
                        <a:t> endpoint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Notification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GitHub and Gmail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GitHubAPI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Action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Interfaces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JavaScript and Package: </a:t>
                      </a:r>
                      <a:r>
                        <a:rPr lang="it-IT" dirty="0" err="1"/>
                        <a:t>FormParser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8220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13D5-B908-2AB9-0D68-15DDC509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4D76F71-FD2E-6B02-3D26-762B571A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/>
              <a:t>Test Cases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E9B07F-6841-D8A8-038B-DB58A4AFE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31CBE-9800-FC51-FB28-83B369994D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3BAE2C-1BFC-5ED3-A6B2-DB9386FB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20493E7C-E29E-F337-4445-C7834269B377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A35F584E-8C90-91E8-64CC-FC9ECA7F9BA8}"/>
              </a:ext>
            </a:extLst>
          </p:cNvPr>
          <p:cNvSpPr txBox="1">
            <a:spLocks/>
          </p:cNvSpPr>
          <p:nvPr/>
        </p:nvSpPr>
        <p:spPr>
          <a:xfrm>
            <a:off x="964023" y="1629057"/>
            <a:ext cx="6930297" cy="415198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r>
              <a:rPr lang="it-IT" dirty="0"/>
              <a:t>Main </a:t>
            </a:r>
            <a:r>
              <a:rPr lang="it-IT" dirty="0" err="1"/>
              <a:t>methods</a:t>
            </a:r>
            <a:r>
              <a:rPr lang="it-IT" dirty="0"/>
              <a:t> inside classes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Analysis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user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F8D7B21-FDA6-68EF-63BC-71876AB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71" y="3003122"/>
            <a:ext cx="1499189" cy="999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06C946-83CE-26DD-FF64-BAA9D9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15" y="4108293"/>
            <a:ext cx="1578610" cy="16727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AB9753-5470-0205-F3C0-CCB07CF9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9" y="1629057"/>
            <a:ext cx="1110311" cy="1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574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EB20E-58A2-DF53-CBDD-94712102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2F01C2C9-01B5-4BE8-4646-CAEC4B6DB3A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>
                <a:solidFill>
                  <a:schemeClr val="bg2"/>
                </a:solidFill>
              </a:rPr>
              <a:t>Need</a:t>
            </a:r>
            <a:r>
              <a:rPr lang="it-IT" dirty="0">
                <a:solidFill>
                  <a:schemeClr val="bg2"/>
                </a:solidFill>
              </a:rPr>
              <a:t> of the </a:t>
            </a:r>
            <a:r>
              <a:rPr lang="it-IT" dirty="0" err="1">
                <a:solidFill>
                  <a:schemeClr val="bg2"/>
                </a:solidFill>
              </a:rPr>
              <a:t>Bool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entity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EA69CD-F265-1A84-DFA0-8644723EA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22CEC1-CC48-3A55-3590-BD979826E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2E7041-9E18-6489-BD54-9F81BF831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9BC902F-0226-D429-039A-D4E401D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9" y="770449"/>
            <a:ext cx="4608737" cy="53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89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2109</TotalTime>
  <Words>1206</Words>
  <Application>Microsoft Office PowerPoint</Application>
  <PresentationFormat>Widescreen</PresentationFormat>
  <Paragraphs>315</Paragraphs>
  <Slides>31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main features</vt:lpstr>
      <vt:lpstr>Alloy main features</vt:lpstr>
      <vt:lpstr>Alloy main features</vt:lpstr>
      <vt:lpstr>Alloy main features</vt:lpstr>
      <vt:lpstr>Alloy main features</vt:lpstr>
      <vt:lpstr>DD</vt:lpstr>
      <vt:lpstr>Software components</vt:lpstr>
      <vt:lpstr>Interfaces to WebApps</vt:lpstr>
      <vt:lpstr>External interfaces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Implementation</vt:lpstr>
      <vt:lpstr>Framework</vt:lpstr>
      <vt:lpstr>Algorithmic solutions</vt:lpstr>
      <vt:lpstr>Static Analysis Tool</vt:lpstr>
      <vt:lpstr>Static Analysis Tool</vt:lpstr>
      <vt:lpstr>Code Structure</vt:lpstr>
      <vt:lpstr>Mapping with DD</vt:lpstr>
      <vt:lpstr>Test Cases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Elia Pontiggia</cp:lastModifiedBy>
  <cp:revision>12</cp:revision>
  <dcterms:created xsi:type="dcterms:W3CDTF">2024-02-08T16:18:52Z</dcterms:created>
  <dcterms:modified xsi:type="dcterms:W3CDTF">2024-02-15T21:23:31Z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